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5B28D-79AE-4E89-B9D4-162B5348A500}" type="datetimeFigureOut">
              <a:rPr lang="fr-FR" smtClean="0"/>
              <a:t>21/04/2017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0D0BF-5AF4-4B92-873B-391426381D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12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0D0BF-5AF4-4B92-873B-391426381DD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01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B3C6-9FC4-4D5B-ADEC-ADF6D5321641}" type="datetime1">
              <a:rPr lang="fr-FR" smtClean="0"/>
              <a:t>21/04/2017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73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1372-5424-4A75-92C0-29C5BD38CFE0}" type="datetime1">
              <a:rPr lang="fr-FR" smtClean="0"/>
              <a:t>21/04/2017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64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A191-1DB7-4003-87FE-AAE289A67DD0}" type="datetime1">
              <a:rPr lang="fr-FR" smtClean="0"/>
              <a:t>21/04/2017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0695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1EA7-8D81-4FD5-A618-2FDAE20F7C8B}" type="datetime1">
              <a:rPr lang="fr-FR" smtClean="0"/>
              <a:t>21/04/2017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669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EE87-9C33-450E-936E-02B4A53C34F8}" type="datetime1">
              <a:rPr lang="fr-FR" smtClean="0"/>
              <a:t>21/04/2017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5762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9F23-01F8-4EE4-981B-086FB8E7190A}" type="datetime1">
              <a:rPr lang="fr-FR" smtClean="0"/>
              <a:t>21/04/2017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684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1EA4-2015-4B04-82A5-A2D416860453}" type="datetime1">
              <a:rPr lang="fr-FR" smtClean="0"/>
              <a:t>21/04/2017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085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40A5-1EFE-4AE3-ACCE-93A380CDBBCE}" type="datetime1">
              <a:rPr lang="fr-FR" smtClean="0"/>
              <a:t>21/04/2017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45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FA51-3829-4ECC-99F6-C89062E3D74F}" type="datetime1">
              <a:rPr lang="fr-FR" smtClean="0"/>
              <a:t>21/04/2017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96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D0C-4B8A-4414-A55A-2F785A9699E2}" type="datetime1">
              <a:rPr lang="fr-FR" smtClean="0"/>
              <a:t>21/04/2017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4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67D8-8E70-4AC9-B52B-38E2DF41D5C3}" type="datetime1">
              <a:rPr lang="fr-FR" smtClean="0"/>
              <a:t>21/04/2017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96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210C-322F-495E-99C7-14F6CC794165}" type="datetime1">
              <a:rPr lang="fr-FR" smtClean="0"/>
              <a:t>21/04/2017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4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1651-DAF6-4A85-A4C4-4625DB1A36AB}" type="datetime1">
              <a:rPr lang="fr-FR" smtClean="0"/>
              <a:t>21/04/2017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57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9DA8-90A3-4F62-8FDF-668D3C857569}" type="datetime1">
              <a:rPr lang="fr-FR" smtClean="0"/>
              <a:t>21/04/2017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05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EE84-F048-4C0A-ADBC-93328D8BB1F2}" type="datetime1">
              <a:rPr lang="fr-FR" smtClean="0"/>
              <a:t>21/04/2017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95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6955-C67B-418E-9F83-A0BC5E7AE86D}" type="datetime1">
              <a:rPr lang="fr-FR" smtClean="0"/>
              <a:t>21/04/2017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03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0EBA3-88CF-4030-B43C-25916EB9539F}" type="datetime1">
              <a:rPr lang="fr-FR" smtClean="0"/>
              <a:t>21/04/2017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604AC55-D061-4929-83BA-40C58ACB6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30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Informatique quantique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1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L’état de Bell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|00&gt;</m:t>
                        </m:r>
                        <m:r>
                          <m:rPr>
                            <m:nor/>
                          </m:rPr>
                          <a:rPr lang="fr-FR" dirty="0"/>
                          <m:t> </m:t>
                        </m:r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|11&gt;</m:t>
                        </m:r>
                        <m:r>
                          <m:rPr>
                            <m:nor/>
                          </m:rPr>
                          <a:rPr lang="fr-FR" dirty="0"/>
                          <m:t>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fr-FR" dirty="0" smtClean="0"/>
              </a:p>
              <a:p>
                <a:endParaRPr lang="fr-FR" dirty="0"/>
              </a:p>
              <a:p>
                <a:endParaRPr lang="fr-FR" dirty="0" smtClean="0"/>
              </a:p>
              <a:p>
                <a:endParaRPr lang="fr-FR" dirty="0"/>
              </a:p>
              <a:p>
                <a:r>
                  <a:rPr lang="fr-FR" dirty="0" smtClean="0"/>
                  <a:t>De manière plus générale, pour tout </a:t>
                </a:r>
                <a14:m>
                  <m:oMath xmlns:m="http://schemas.openxmlformats.org/officeDocument/2006/math">
                    <m:r>
                      <a:rPr lang="fr-FR" b="0" i="0" smtClean="0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&gt;,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 ∃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𝑢𝑛𝑖𝑡𝑎𝑖𝑟𝑒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fr-F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U</m:t>
                    </m:r>
                    <m:r>
                      <a:rPr lang="fr-FR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endParaRPr lang="fr-FR" dirty="0" smtClean="0"/>
              </a:p>
              <a:p>
                <a:pPr lvl="1"/>
                <a:r>
                  <a:rPr lang="fr-FR" dirty="0" smtClean="0"/>
                  <a:t>En l’occurrence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U</m:t>
                    </m:r>
                    <m:r>
                      <a:rPr lang="fr-FR">
                        <a:latin typeface="Cambria Math" panose="02040503050406030204" pitchFamily="18" charset="0"/>
                      </a:rPr>
                      <m:t>|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 =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𝐵𝑒𝑙𝑙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endParaRPr lang="fr-FR" dirty="0" smtClean="0"/>
              </a:p>
              <a:p>
                <a:pPr lvl="1"/>
                <a:r>
                  <a:rPr lang="fr-FR" dirty="0" smtClean="0"/>
                  <a:t>C’est un théorème d’algèbre indépendant des propriétés quantiques d’un système</a:t>
                </a:r>
                <a:endParaRPr lang="fr-FR" dirty="0"/>
              </a:p>
              <a:p>
                <a:pPr lvl="1"/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491" y="1795465"/>
            <a:ext cx="3068967" cy="1761167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74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État d’intrication quantique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609598" y="1534514"/>
                <a:ext cx="6903310" cy="5105183"/>
              </a:xfrm>
            </p:spPr>
            <p:txBody>
              <a:bodyPr>
                <a:normAutofit/>
              </a:bodyPr>
              <a:lstStyle/>
              <a:p>
                <a:endParaRPr lang="fr-FR" dirty="0" smtClean="0"/>
              </a:p>
              <a:p>
                <a:endParaRPr lang="fr-FR" dirty="0" smtClean="0"/>
              </a:p>
              <a:p>
                <a:endParaRPr lang="fr-FR" dirty="0"/>
              </a:p>
              <a:p>
                <a:endParaRPr lang="fr-FR" dirty="0" smtClean="0"/>
              </a:p>
              <a:p>
                <a:endParaRPr lang="fr-FR" dirty="0"/>
              </a:p>
              <a:p>
                <a:pPr marL="228600" lvl="1">
                  <a:spcBef>
                    <a:spcPts val="1000"/>
                  </a:spcBef>
                </a:pP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|00&gt; →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|00&gt;</m:t>
                        </m:r>
                        <m:r>
                          <m:rPr>
                            <m:nor/>
                          </m:rPr>
                          <a:rPr lang="fr-FR" dirty="0"/>
                          <m:t> </m:t>
                        </m:r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0&gt;</m:t>
                        </m:r>
                        <m:r>
                          <m:rPr>
                            <m:nor/>
                          </m:rPr>
                          <a:rPr lang="fr-FR" dirty="0"/>
                          <m:t>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→ 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|00&gt;</m:t>
                        </m:r>
                        <m:r>
                          <m:rPr>
                            <m:nor/>
                          </m:rPr>
                          <a:rPr lang="fr-FR" dirty="0"/>
                          <m:t> </m:t>
                        </m:r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|1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m:rPr>
                            <m:nor/>
                          </m:rPr>
                          <a:rPr lang="fr-FR" dirty="0"/>
                          <m:t>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fr-FR" dirty="0" smtClean="0"/>
              </a:p>
              <a:p>
                <a:pPr marL="228600" lvl="1">
                  <a:spcBef>
                    <a:spcPts val="1000"/>
                  </a:spcBef>
                </a:pPr>
                <a:r>
                  <a:rPr lang="fr-FR" dirty="0" smtClean="0"/>
                  <a:t>Qu’est ce qui est spécial ?</a:t>
                </a:r>
              </a:p>
              <a:p>
                <a:pPr marL="628650" lvl="2"/>
                <a:r>
                  <a:rPr lang="fr-FR" dirty="0" smtClean="0"/>
                  <a:t>Inaccessible en préparant les bits séparément</a:t>
                </a:r>
              </a:p>
              <a:p>
                <a:pPr marL="1085850" lvl="3"/>
                <a14:m>
                  <m:oMath xmlns:m="http://schemas.openxmlformats.org/officeDocument/2006/math">
                    <m:f>
                      <m:fPr>
                        <m:ctrlPr>
                          <a:rPr lang="fr-FR" sz="1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1100" i="1">
                            <a:latin typeface="Cambria Math" panose="02040503050406030204" pitchFamily="18" charset="0"/>
                          </a:rPr>
                          <m:t>|00&gt;</m:t>
                        </m:r>
                        <m:r>
                          <m:rPr>
                            <m:nor/>
                          </m:rPr>
                          <a:rPr lang="fr-FR" sz="1100" dirty="0"/>
                          <m:t> </m:t>
                        </m:r>
                        <m:r>
                          <a:rPr lang="fr-FR" sz="1100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1100" i="1">
                            <a:latin typeface="Cambria Math" panose="02040503050406030204" pitchFamily="18" charset="0"/>
                          </a:rPr>
                          <m:t>|11&gt;</m:t>
                        </m:r>
                        <m:r>
                          <m:rPr>
                            <m:nor/>
                          </m:rPr>
                          <a:rPr lang="fr-FR" sz="1100" dirty="0"/>
                          <m:t>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r-FR" sz="11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fr-FR" sz="1100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1100" b="0" i="1" smtClean="0">
                        <a:latin typeface="Cambria Math" panose="02040503050406030204" pitchFamily="18" charset="0"/>
                      </a:rPr>
                      <m:t>≠</m:t>
                    </m:r>
                    <m:d>
                      <m:dPr>
                        <m:ctrlPr>
                          <a:rPr lang="fr-FR" sz="11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fr-FR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0&gt;+ </m:t>
                            </m:r>
                            <m:r>
                              <a:rPr lang="fr-FR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d>
                        <m:r>
                          <a:rPr lang="fr-FR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1&gt;</m:t>
                        </m:r>
                      </m:e>
                    </m:d>
                    <m:d>
                      <m:dPr>
                        <m:ctrlPr>
                          <a:rPr lang="fr-FR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11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fr-FR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0&gt;+ </m:t>
                            </m:r>
                            <m:r>
                              <a:rPr lang="fr-FR" sz="11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</m:d>
                        <m:r>
                          <a:rPr lang="fr-FR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1&gt;</m:t>
                        </m:r>
                      </m:e>
                    </m:d>
                    <m:r>
                      <a:rPr lang="fr-FR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fr-FR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𝛼𝛾</m:t>
                    </m:r>
                    <m:d>
                      <m:dPr>
                        <m:begChr m:val="|"/>
                        <m:endChr m:val="|"/>
                        <m:ctrlPr>
                          <a:rPr lang="fr-FR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00&gt;+ </m:t>
                        </m:r>
                        <m:r>
                          <a:rPr lang="fr-FR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𝛼𝛿</m:t>
                        </m:r>
                      </m:e>
                    </m:d>
                    <m:r>
                      <a:rPr lang="fr-FR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01&gt;+ </m:t>
                    </m:r>
                    <m:r>
                      <a:rPr lang="fr-FR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𝛽𝛾</m:t>
                    </m:r>
                    <m:d>
                      <m:dPr>
                        <m:begChr m:val="|"/>
                        <m:endChr m:val="|"/>
                        <m:ctrlPr>
                          <a:rPr lang="fr-FR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10&gt;+ </m:t>
                        </m:r>
                        <m:r>
                          <a:rPr lang="fr-FR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𝛽𝛿</m:t>
                        </m:r>
                      </m:e>
                    </m:d>
                    <m:r>
                      <a:rPr lang="fr-FR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11&gt;</m:t>
                    </m:r>
                  </m:oMath>
                </a14:m>
                <a:endParaRPr lang="fr-FR" sz="1000" dirty="0" smtClean="0"/>
              </a:p>
              <a:p>
                <a:pPr marL="628650" lvl="2"/>
                <a:r>
                  <a:rPr lang="fr-FR" dirty="0" smtClean="0"/>
                  <a:t>Leur état ne peut être décrit qu’en donnant l’ensemble des </a:t>
                </a:r>
                <a:r>
                  <a:rPr lang="fr-FR" dirty="0" err="1" smtClean="0"/>
                  <a:t>qbits</a:t>
                </a:r>
                <a:endParaRPr lang="fr-FR" dirty="0" smtClean="0"/>
              </a:p>
              <a:p>
                <a:pPr marL="628650" lvl="2"/>
                <a:r>
                  <a:rPr lang="fr-FR" dirty="0" smtClean="0"/>
                  <a:t>Intuitivement 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 = </m:t>
                        </m:r>
                        <m:sSub>
                          <m:sSubPr>
                            <m:ctrlP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00…00</m:t>
                            </m:r>
                          </m:sub>
                        </m:sSub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00…00&gt; + …+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…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|11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endParaRPr lang="fr-FR" dirty="0" smtClean="0"/>
              </a:p>
              <a:p>
                <a:pPr marL="1085850" lvl="3"/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fr-FR" dirty="0" smtClean="0"/>
                  <a:t> amplitudes pour n </a:t>
                </a:r>
                <a:r>
                  <a:rPr lang="fr-FR" dirty="0" err="1" smtClean="0"/>
                  <a:t>qbits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fr-FR" dirty="0" smtClean="0"/>
                  <a:t> interactions possibles</a:t>
                </a: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8" y="1534514"/>
                <a:ext cx="6903310" cy="5105183"/>
              </a:xfrm>
              <a:blipFill rotWithShape="0">
                <a:blip r:embed="rId3"/>
                <a:stretch>
                  <a:fillRect l="-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0956" y="1196419"/>
            <a:ext cx="5645612" cy="2095559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44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Téléportation d’un état quantique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1104" y="6075193"/>
                <a:ext cx="5084064" cy="540669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0+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1104" y="6075193"/>
                <a:ext cx="5084064" cy="54066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12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4181856" y="2824972"/>
                <a:ext cx="1865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 smtClean="0"/>
                  <a:t> 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856" y="2824972"/>
                <a:ext cx="1865376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2944368" y="5459568"/>
                <a:ext cx="41391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fr-F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fr-F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0+</m:t>
                        </m:r>
                        <m:r>
                          <a:rPr lang="fr-F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fr-F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fr-F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fr-F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fr-F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fr-F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fr-F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fr-F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fr-F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fr-F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0−</m:t>
                        </m:r>
                        <m:r>
                          <a:rPr lang="fr-F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fr-F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fr-FR" sz="14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fr-FR" sz="14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fr-FR" sz="14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𝑍𝑋</m:t>
                            </m:r>
                          </m:e>
                        </m:d>
                      </m:e>
                      <m:sup>
                        <m:r>
                          <a:rPr lang="fr-F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fr-F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fr-F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2+</m:t>
                        </m:r>
                        <m:r>
                          <a:rPr lang="fr-F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fr-FR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fr-FR" sz="1400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368" y="5459568"/>
                <a:ext cx="4139184" cy="523220"/>
              </a:xfrm>
              <a:prstGeom prst="rect">
                <a:avLst/>
              </a:prstGeom>
              <a:blipFill rotWithShape="0"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470" y="1771701"/>
            <a:ext cx="6971518" cy="437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61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</a:t>
            </a:r>
            <a:r>
              <a:rPr lang="fr-FR" dirty="0" err="1" smtClean="0"/>
              <a:t>qbits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928743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:r>
                  <a:rPr lang="fr-FR" dirty="0" smtClean="0"/>
                  <a:t>Les états basiques :</a:t>
                </a:r>
              </a:p>
              <a:p>
                <a:pPr marL="0" indent="0">
                  <a:buNone/>
                </a:pPr>
                <a:r>
                  <a:rPr lang="fr-FR" dirty="0" smtClean="0"/>
                  <a:t>(</a:t>
                </a:r>
                <a:r>
                  <a:rPr lang="fr-FR" dirty="0" err="1" smtClean="0"/>
                  <a:t>computational</a:t>
                </a:r>
                <a:r>
                  <a:rPr lang="fr-FR" dirty="0" smtClean="0"/>
                  <a:t> basis)</a:t>
                </a:r>
              </a:p>
              <a:p>
                <a:pPr lvl="1"/>
                <a:r>
                  <a:rPr lang="fr-FR" dirty="0" smtClean="0"/>
                  <a:t>|0&gt; </a:t>
                </a:r>
              </a:p>
              <a:p>
                <a:pPr lvl="1"/>
                <a:r>
                  <a:rPr lang="fr-FR" dirty="0" smtClean="0"/>
                  <a:t>|1&gt;</a:t>
                </a:r>
              </a:p>
              <a:p>
                <a:r>
                  <a:rPr lang="fr-FR" dirty="0" smtClean="0"/>
                  <a:t>Leur réalisation : </a:t>
                </a:r>
              </a:p>
              <a:p>
                <a:pPr lvl="1"/>
                <a:r>
                  <a:rPr lang="fr-FR" dirty="0" smtClean="0"/>
                  <a:t>atome, molécule, électron …</a:t>
                </a:r>
              </a:p>
              <a:p>
                <a:r>
                  <a:rPr lang="fr-FR" dirty="0" smtClean="0"/>
                  <a:t>L’état quantique :</a:t>
                </a:r>
              </a:p>
              <a:p>
                <a:pPr lvl="1"/>
                <a:r>
                  <a:rPr lang="fr-FR" dirty="0" smtClean="0"/>
                  <a:t>C’est une combinaison linéaire normalisée des états basiques</a:t>
                </a:r>
              </a:p>
              <a:p>
                <a:pPr lvl="1"/>
                <a:endParaRPr lang="fr-FR" dirty="0"/>
              </a:p>
              <a:p>
                <a:pPr lvl="1"/>
                <a:endParaRPr lang="fr-FR" dirty="0" smtClean="0"/>
              </a:p>
              <a:p>
                <a:pPr lvl="1"/>
                <a:endParaRPr lang="fr-FR" dirty="0"/>
              </a:p>
              <a:p>
                <a:pPr lvl="1"/>
                <a:r>
                  <a:rPr lang="fr-FR" dirty="0" smtClean="0"/>
                  <a:t>Superposition :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r-FR" dirty="0"/>
              </a:p>
              <a:p>
                <a:pPr lvl="2"/>
                <a:endParaRPr lang="fr-FR" dirty="0" smtClean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928743"/>
              </a:xfrm>
              <a:blipFill rotWithShape="0">
                <a:blip r:embed="rId2"/>
                <a:stretch>
                  <a:fillRect l="-618" t="-74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/>
              <p:cNvSpPr txBox="1"/>
              <p:nvPr/>
            </p:nvSpPr>
            <p:spPr>
              <a:xfrm>
                <a:off x="628651" y="4882966"/>
                <a:ext cx="5816025" cy="98488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)∈</m:t>
                      </m:r>
                      <m:r>
                        <a:rPr lang="fr-FR" sz="2000">
                          <a:latin typeface="Cambria Math" panose="02040503050406030204" pitchFamily="18" charset="0"/>
                        </a:rPr>
                        <m:t>ℂ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²,</m:t>
                      </m:r>
                      <m:r>
                        <a:rPr lang="fr-F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|0&gt;+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|1&gt;</m:t>
                      </m:r>
                    </m:oMath>
                  </m:oMathPara>
                </a14:m>
                <a:endParaRPr lang="fr-FR" sz="2000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fr-FR" sz="2000" dirty="0"/>
              </a:p>
              <a:p>
                <a:endParaRPr lang="fr-FR" sz="1600" dirty="0"/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1" y="4882966"/>
                <a:ext cx="5816025" cy="98488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1736" y="365125"/>
            <a:ext cx="4259366" cy="3631325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Notation et porte non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dirty="0" smtClean="0"/>
              <a:t>not </a:t>
            </a:r>
            <a:r>
              <a:rPr lang="fr-FR" dirty="0" err="1" smtClean="0"/>
              <a:t>gate</a:t>
            </a:r>
            <a:r>
              <a:rPr lang="fr-FR" dirty="0" smtClean="0"/>
              <a:t>)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 =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+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1&gt; = </m:t>
                    </m:r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den>
                        </m:f>
                      </m:e>
                    </m:d>
                  </m:oMath>
                </a14:m>
                <a:endParaRPr lang="fr-FR" dirty="0" smtClean="0"/>
              </a:p>
              <a:p>
                <a:r>
                  <a:rPr lang="fr-FR" dirty="0" smtClean="0"/>
                  <a:t>Not </a:t>
                </a:r>
                <a:r>
                  <a:rPr lang="fr-FR" dirty="0" err="1" smtClean="0"/>
                  <a:t>gate</a:t>
                </a:r>
                <a:r>
                  <a:rPr lang="fr-FR" dirty="0" smtClean="0"/>
                  <a:t> 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d>
                        <m:dPr>
                          <m:begChr m:val="|"/>
                          <m:endChr m:val="|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0&gt; +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1&gt;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→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d>
                        <m:dPr>
                          <m:begChr m:val="|"/>
                          <m:endChr m:val="|"/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 +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fr-FR" dirty="0" smtClean="0"/>
              </a:p>
              <a:p>
                <a:pPr marL="457200" lvl="1" indent="0">
                  <a:buNone/>
                </a:pPr>
                <a:endParaRPr lang="fr-FR" dirty="0"/>
              </a:p>
              <a:p>
                <a:pPr marL="457200" lvl="1" indent="0">
                  <a:buNone/>
                </a:pPr>
                <a:endParaRPr lang="fr-FR" dirty="0" smtClean="0"/>
              </a:p>
              <a:p>
                <a:pPr marL="457200" lvl="1" indent="0">
                  <a:buNone/>
                </a:pPr>
                <a:endParaRPr lang="fr-FR" dirty="0"/>
              </a:p>
              <a:p>
                <a:pPr marL="457200" lvl="1" indent="0">
                  <a:buNone/>
                </a:pPr>
                <a:endParaRPr lang="fr-FR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num>
                            <m:den>
                              <m:r>
                                <a:rPr lang="fr-F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882" y="3417210"/>
            <a:ext cx="4361963" cy="1168167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5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Porte Hadamard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|0&gt; → 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|0&gt;+ |1&gt;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fr-FR" dirty="0" smtClean="0"/>
              </a:p>
              <a:p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&gt; → 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|0&gt;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|1&gt;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fr-FR" dirty="0" smtClean="0"/>
              </a:p>
              <a:p>
                <a:endParaRPr lang="fr-FR" dirty="0"/>
              </a:p>
              <a:p>
                <a:endParaRPr lang="fr-FR" dirty="0" smtClean="0"/>
              </a:p>
              <a:p>
                <a:endParaRPr lang="fr-FR" dirty="0"/>
              </a:p>
              <a:p>
                <a:endParaRPr lang="fr-FR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fr-FR" dirty="0" smtClean="0"/>
              </a:p>
              <a:p>
                <a:pPr marL="0" indent="0">
                  <a:buNone/>
                </a:pPr>
                <a:r>
                  <a:rPr lang="fr-FR" dirty="0" smtClean="0"/>
                  <a:t>Note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8138" y="3209377"/>
            <a:ext cx="4361963" cy="1583834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50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mesure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 smtClean="0"/>
                  <a:t>On ne peut mesurer que |0&gt; ou |1&gt;</a:t>
                </a:r>
              </a:p>
              <a:p>
                <a:pPr lvl="1"/>
                <a:r>
                  <a:rPr lang="fr-FR" dirty="0" smtClean="0"/>
                  <a:t>L’état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d>
                      <m:dPr>
                        <m:begChr m:val="|"/>
                        <m:endChr m:val="|"/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0&gt; + 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1&gt; </m:t>
                    </m:r>
                  </m:oMath>
                </a14:m>
                <a:r>
                  <a:rPr lang="fr-FR" dirty="0" smtClean="0"/>
                  <a:t>donnera donc que </a:t>
                </a:r>
                <a:r>
                  <a:rPr lang="fr-FR" dirty="0"/>
                  <a:t>|0&gt; ou |1</a:t>
                </a:r>
                <a:r>
                  <a:rPr lang="fr-FR" dirty="0" smtClean="0"/>
                  <a:t>&gt;</a:t>
                </a:r>
              </a:p>
              <a:p>
                <a:pPr lvl="2"/>
                <a:r>
                  <a:rPr lang="fr-FR" dirty="0"/>
                  <a:t>|0&gt; </a:t>
                </a:r>
                <a:r>
                  <a:rPr lang="fr-FR" dirty="0" smtClean="0"/>
                  <a:t>avec la probabilité </a:t>
                </a:r>
                <a14:m>
                  <m:oMath xmlns:m="http://schemas.openxmlformats.org/officeDocument/2006/math">
                    <m:r>
                      <a:rPr lang="fr-F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|²</m:t>
                    </m:r>
                  </m:oMath>
                </a14:m>
                <a:endParaRPr lang="fr-FR" dirty="0"/>
              </a:p>
              <a:p>
                <a:pPr lvl="2"/>
                <a:r>
                  <a:rPr lang="fr-FR" dirty="0" smtClean="0"/>
                  <a:t>|1&gt; </a:t>
                </a:r>
                <a:r>
                  <a:rPr lang="fr-FR" dirty="0"/>
                  <a:t>avec la probabilité </a:t>
                </a:r>
                <a14:m>
                  <m:oMath xmlns:m="http://schemas.openxmlformats.org/officeDocument/2006/math">
                    <m:r>
                      <a:rPr lang="fr-F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|²</m:t>
                    </m:r>
                  </m:oMath>
                </a14:m>
                <a:endParaRPr lang="fr-FR" dirty="0"/>
              </a:p>
              <a:p>
                <a:r>
                  <a:rPr lang="fr-FR" dirty="0" smtClean="0"/>
                  <a:t>La mesure est destructive</a:t>
                </a:r>
              </a:p>
              <a:p>
                <a:pPr lvl="1"/>
                <a:r>
                  <a:rPr lang="fr-FR" dirty="0" smtClean="0"/>
                  <a:t>Lire </a:t>
                </a:r>
                <a:r>
                  <a:rPr lang="fr-FR" dirty="0"/>
                  <a:t>|0</a:t>
                </a:r>
                <a:r>
                  <a:rPr lang="fr-FR" dirty="0" smtClean="0"/>
                  <a:t>&gt; implique que l’état actuel du système est </a:t>
                </a:r>
                <a:r>
                  <a:rPr lang="fr-FR" dirty="0"/>
                  <a:t>|0</a:t>
                </a:r>
                <a:r>
                  <a:rPr lang="fr-FR" dirty="0" smtClean="0"/>
                  <a:t>&gt;</a:t>
                </a:r>
              </a:p>
              <a:p>
                <a:pPr lvl="1"/>
                <a:r>
                  <a:rPr lang="fr-FR" dirty="0"/>
                  <a:t>Lire </a:t>
                </a:r>
                <a:r>
                  <a:rPr lang="fr-FR" dirty="0" smtClean="0"/>
                  <a:t>|1&gt; </a:t>
                </a:r>
                <a:r>
                  <a:rPr lang="fr-FR" dirty="0"/>
                  <a:t>implique que l’état actuel du système est </a:t>
                </a:r>
                <a:r>
                  <a:rPr lang="fr-FR" dirty="0" smtClean="0"/>
                  <a:t>|1&gt;</a:t>
                </a:r>
              </a:p>
              <a:p>
                <a:pPr lvl="1"/>
                <a:endParaRPr lang="fr-FR" dirty="0"/>
              </a:p>
              <a:p>
                <a:pPr lvl="1"/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" t="-9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4975" y="4828276"/>
            <a:ext cx="2500737" cy="161042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66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Portes quantiques à un </a:t>
            </a:r>
            <a:r>
              <a:rPr lang="fr-FR" dirty="0" err="1" smtClean="0"/>
              <a:t>qbit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 smtClean="0"/>
                  <a:t>Matrice unitaire U:</a:t>
                </a:r>
              </a:p>
              <a:p>
                <a:pPr lvl="1"/>
                <a:r>
                  <a:rPr lang="fr-FR" dirty="0" smtClean="0"/>
                  <a:t>Notation : matrice adjointe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m:rPr>
                            <m:nor/>
                          </m:rPr>
                          <a:rPr lang="fr-FR"/>
                          <m:t>†</m:t>
                        </m:r>
                      </m:sup>
                    </m:sSup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p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fr-FR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2,2</m:t>
                        </m:r>
                      </m:sub>
                    </m:sSub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>
                            <a:latin typeface="Cambria Math" panose="02040503050406030204" pitchFamily="18" charset="0"/>
                          </a:rPr>
                          <m:t>ℂ</m:t>
                        </m:r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m:rPr>
                            <m:nor/>
                          </m:rPr>
                          <a:rPr lang="fr-FR"/>
                          <m:t>†</m:t>
                        </m:r>
                      </m:sup>
                    </m:sSup>
                    <m:r>
                      <a:rPr lang="fr-FR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fr-FR" dirty="0" smtClean="0"/>
              </a:p>
              <a:p>
                <a:r>
                  <a:rPr lang="fr-FR" dirty="0" smtClean="0"/>
                  <a:t>H et X en sont</a:t>
                </a:r>
              </a:p>
              <a:p>
                <a:r>
                  <a:rPr lang="fr-FR" dirty="0" smtClean="0"/>
                  <a:t>Pourquoi unitaires ?</a:t>
                </a:r>
              </a:p>
              <a:p>
                <a:pPr lvl="1"/>
                <a:r>
                  <a:rPr lang="fr-FR" dirty="0" smtClean="0"/>
                  <a:t>Unitaire préserve la norme, c’est une condition nécessaire et suffisante pour passer d’un état quantique à l’autre (démonstration un peu longue)</a:t>
                </a: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 r="-115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5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porte </a:t>
            </a:r>
            <a:r>
              <a:rPr lang="fr-FR" dirty="0" smtClean="0"/>
              <a:t>« non contrôlé » </a:t>
            </a:r>
            <a:r>
              <a:rPr lang="fr-FR" dirty="0" smtClean="0"/>
              <a:t>(</a:t>
            </a:r>
            <a:r>
              <a:rPr lang="fr-FR" dirty="0" err="1" smtClean="0"/>
              <a:t>cNOT</a:t>
            </a:r>
            <a:r>
              <a:rPr lang="fr-FR" dirty="0" smtClean="0"/>
              <a:t>)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74586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r">
                  <a:buNone/>
                </a:pP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 smtClean="0"/>
                  <a:t> 			</a:t>
                </a:r>
              </a:p>
              <a:p>
                <a:pPr marL="0" indent="0">
                  <a:buNone/>
                </a:pPr>
                <a:endParaRPr lang="fr-FR" dirty="0" smtClean="0"/>
              </a:p>
              <a:p>
                <a:pPr marL="0" indent="0">
                  <a:buNone/>
                </a:pPr>
                <a:endParaRPr lang="fr-FR" dirty="0"/>
              </a:p>
              <a:p>
                <a:r>
                  <a:rPr lang="fr-FR" dirty="0" smtClean="0"/>
                  <a:t> Table de vérités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|00&gt; →|00&gt;</m:t>
                    </m:r>
                  </m:oMath>
                </a14:m>
                <a:endParaRPr lang="fr-FR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|0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&gt; →|0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fr-FR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&gt; →|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fr-FR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&gt; →|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0&gt;</m:t>
                    </m:r>
                  </m:oMath>
                </a14:m>
                <a:endParaRPr lang="fr-FR" dirty="0" smtClean="0"/>
              </a:p>
              <a:p>
                <a:r>
                  <a:rPr lang="fr-FR" dirty="0" smtClean="0"/>
                  <a:t>Équivalent en informatique classique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̅"/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fr-FR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fr-F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fr-FR" dirty="0" smtClean="0"/>
              </a:p>
              <a:p>
                <a:r>
                  <a:rPr lang="fr-FR" dirty="0" smtClean="0"/>
                  <a:t>Formule dans Z/2Z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&gt; →|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⊕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&gt; 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745863"/>
              </a:xfrm>
              <a:blipFill rotWithShape="0">
                <a:blip r:embed="rId2"/>
                <a:stretch>
                  <a:fillRect l="-77" t="-12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825" y="1923528"/>
            <a:ext cx="3439175" cy="1222896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89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Portes universelles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fr-FR" dirty="0" smtClean="0"/>
                  <a:t>Informatique classique:</a:t>
                </a:r>
              </a:p>
              <a:p>
                <a:pPr lvl="1"/>
                <a:r>
                  <a:rPr lang="fr-FR" dirty="0" smtClean="0"/>
                  <a:t>And, not</a:t>
                </a:r>
              </a:p>
              <a:p>
                <a:r>
                  <a:rPr lang="fr-FR" dirty="0" smtClean="0"/>
                  <a:t>Informatique quantique</a:t>
                </a:r>
              </a:p>
              <a:p>
                <a:pPr lvl="1"/>
                <a:r>
                  <a:rPr lang="fr-FR" dirty="0" err="1" smtClean="0"/>
                  <a:t>cNOT</a:t>
                </a:r>
                <a:r>
                  <a:rPr lang="fr-FR" dirty="0" smtClean="0"/>
                  <a:t> et l’ensemble des portes à un </a:t>
                </a:r>
                <a:r>
                  <a:rPr lang="fr-FR" dirty="0" err="1" smtClean="0"/>
                  <a:t>qbit</a:t>
                </a:r>
                <a:endParaRPr lang="fr-FR" dirty="0" smtClean="0"/>
              </a:p>
              <a:p>
                <a:pPr lvl="1"/>
                <a:endParaRPr lang="fr-FR" dirty="0"/>
              </a:p>
              <a:p>
                <a:r>
                  <a:rPr lang="fr-FR" dirty="0" smtClean="0"/>
                  <a:t>À ce point, nous avons un modèle, on considèrera en plus une manière d’avoir les inputs/outputs 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, 0&gt; →|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)&gt; </m:t>
                    </m:r>
                  </m:oMath>
                </a14:m>
                <a:endParaRPr lang="fr-FR" dirty="0" smtClean="0"/>
              </a:p>
              <a:p>
                <a:pPr lvl="1"/>
                <a:r>
                  <a:rPr lang="fr-FR" dirty="0" smtClean="0"/>
                  <a:t>Quelques points </a:t>
                </a:r>
                <a:r>
                  <a:rPr lang="fr-FR" dirty="0" err="1" smtClean="0"/>
                  <a:t>suplémentaire</a:t>
                </a:r>
                <a:r>
                  <a:rPr lang="fr-FR" dirty="0" smtClean="0"/>
                  <a:t>:</a:t>
                </a:r>
              </a:p>
              <a:p>
                <a:pPr lvl="2"/>
                <a:r>
                  <a:rPr lang="fr-FR" dirty="0" smtClean="0"/>
                  <a:t>Ce n’est pas le seul modèle possible</a:t>
                </a:r>
              </a:p>
              <a:p>
                <a:pPr lvl="2"/>
                <a:r>
                  <a:rPr lang="fr-FR" dirty="0" smtClean="0"/>
                  <a:t>On ne </a:t>
                </a:r>
                <a:r>
                  <a:rPr lang="fr-FR" dirty="0" smtClean="0"/>
                  <a:t>prend </a:t>
                </a:r>
                <a:r>
                  <a:rPr lang="fr-FR" dirty="0" smtClean="0"/>
                  <a:t>pas en compte ici les bits de computation</a:t>
                </a:r>
              </a:p>
              <a:p>
                <a:pPr lvl="2"/>
                <a:r>
                  <a:rPr lang="fr-FR" dirty="0" smtClean="0"/>
                  <a:t>Il a été démontré que toute fonction programmable en info classique l’était en en info quantique (avec un nombre de portes similaire)</a:t>
                </a: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7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5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100" y="1825625"/>
            <a:ext cx="8027249" cy="451216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Première application : encodage super dense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AC55-D061-4929-83BA-40C58ACB685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30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2651</TotalTime>
  <Words>254</Words>
  <Application>Microsoft Office PowerPoint</Application>
  <PresentationFormat>Affichage à l'écran (4:3)</PresentationFormat>
  <Paragraphs>115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Trebuchet MS</vt:lpstr>
      <vt:lpstr>Wingdings 3</vt:lpstr>
      <vt:lpstr>Facette</vt:lpstr>
      <vt:lpstr>Informatique quantique</vt:lpstr>
      <vt:lpstr>Les qbits</vt:lpstr>
      <vt:lpstr>Notation et porte non  (not gate)</vt:lpstr>
      <vt:lpstr>Porte Hadamard</vt:lpstr>
      <vt:lpstr>La mesure</vt:lpstr>
      <vt:lpstr>Portes quantiques à un qbit</vt:lpstr>
      <vt:lpstr>La porte « non contrôlé » (cNOT)</vt:lpstr>
      <vt:lpstr>Portes universelles</vt:lpstr>
      <vt:lpstr>Première application : encodage super dense</vt:lpstr>
      <vt:lpstr>L’état de Bell</vt:lpstr>
      <vt:lpstr>État d’intrication quantique</vt:lpstr>
      <vt:lpstr>Téléportation d’un état quantique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Informatique quantique</dc:title>
  <dc:creator>Henri</dc:creator>
  <cp:lastModifiedBy>Henri</cp:lastModifiedBy>
  <cp:revision>35</cp:revision>
  <dcterms:created xsi:type="dcterms:W3CDTF">2017-04-15T12:11:17Z</dcterms:created>
  <dcterms:modified xsi:type="dcterms:W3CDTF">2017-04-22T13:47:09Z</dcterms:modified>
</cp:coreProperties>
</file>